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handoutMasterIdLst>
    <p:handoutMasterId r:id="rId22"/>
  </p:handoutMasterIdLst>
  <p:sldIdLst>
    <p:sldId id="305" r:id="rId2"/>
    <p:sldId id="338" r:id="rId3"/>
    <p:sldId id="340" r:id="rId4"/>
    <p:sldId id="342" r:id="rId5"/>
    <p:sldId id="344" r:id="rId6"/>
    <p:sldId id="346" r:id="rId7"/>
    <p:sldId id="329" r:id="rId8"/>
    <p:sldId id="322" r:id="rId9"/>
    <p:sldId id="350" r:id="rId10"/>
    <p:sldId id="352" r:id="rId11"/>
    <p:sldId id="354" r:id="rId12"/>
    <p:sldId id="315" r:id="rId13"/>
    <p:sldId id="334" r:id="rId14"/>
    <p:sldId id="314" r:id="rId15"/>
    <p:sldId id="318" r:id="rId16"/>
    <p:sldId id="319" r:id="rId17"/>
    <p:sldId id="357" r:id="rId18"/>
    <p:sldId id="356" r:id="rId19"/>
    <p:sldId id="355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i Shreve" initials="JS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 autoAdjust="0"/>
    <p:restoredTop sz="92984" autoAdjust="0"/>
  </p:normalViewPr>
  <p:slideViewPr>
    <p:cSldViewPr>
      <p:cViewPr varScale="1">
        <p:scale>
          <a:sx n="89" d="100"/>
          <a:sy n="89" d="100"/>
        </p:scale>
        <p:origin x="18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E00AB69-2511-4D41-A373-5E7BFA7A08B0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EABD808-11DD-4C73-B0C6-4750DF0D6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83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0636514-1F98-4AE0-8E7E-A65827110690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9771F0A-0FD4-45B0-9738-982D2084A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71F0A-0FD4-45B0-9738-982D2084A4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78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A7D2-E14C-4E04-A88E-5FAAA22025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4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20CA8-10CA-49E3-AEAD-240AC746883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24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20CA8-10CA-49E3-AEAD-240AC746883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63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A7D2-E14C-4E04-A88E-5FAAA2202523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42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A7D2-E14C-4E04-A88E-5FAAA2202523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90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487" y="5132552"/>
            <a:ext cx="9145487" cy="1725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6" name="Picture 15" descr="Background_Maste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b="11576"/>
          <a:stretch/>
        </p:blipFill>
        <p:spPr>
          <a:xfrm>
            <a:off x="2974" y="0"/>
            <a:ext cx="9144000" cy="5053724"/>
          </a:xfrm>
          <a:prstGeom prst="rect">
            <a:avLst/>
          </a:prstGeom>
        </p:spPr>
      </p:pic>
      <p:sp>
        <p:nvSpPr>
          <p:cNvPr id="17" name="Title 12"/>
          <p:cNvSpPr>
            <a:spLocks noGrp="1"/>
          </p:cNvSpPr>
          <p:nvPr>
            <p:ph type="title" hasCustomPrompt="1"/>
          </p:nvPr>
        </p:nvSpPr>
        <p:spPr>
          <a:xfrm>
            <a:off x="0" y="3722414"/>
            <a:ext cx="9144000" cy="1164896"/>
          </a:xfrm>
          <a:solidFill>
            <a:schemeClr val="bg1">
              <a:alpha val="74000"/>
            </a:schemeClr>
          </a:solidFill>
        </p:spPr>
        <p:txBody>
          <a:bodyPr lIns="274320" rIns="274320"/>
          <a:lstStyle>
            <a:lvl1pPr algn="l">
              <a:lnSpc>
                <a:spcPct val="80000"/>
              </a:lnSpc>
              <a:defRPr sz="4200" cap="none" spc="150" baseline="0">
                <a:solidFill>
                  <a:schemeClr val="tx1"/>
                </a:solidFill>
                <a:latin typeface="Frutiger 65 Bold"/>
              </a:defRPr>
            </a:lvl1pPr>
          </a:lstStyle>
          <a:p>
            <a:r>
              <a:rPr lang="en-US" dirty="0" smtClean="0"/>
              <a:t>Faculty &amp; Staff Meeting</a:t>
            </a:r>
            <a:br>
              <a:rPr lang="en-US" dirty="0" smtClean="0"/>
            </a:br>
            <a:r>
              <a:rPr lang="en-US" dirty="0" smtClean="0"/>
              <a:t>May 2, 2012</a:t>
            </a:r>
            <a:endParaRPr lang="en-US" dirty="0"/>
          </a:p>
        </p:txBody>
      </p:sp>
      <p:pic>
        <p:nvPicPr>
          <p:cNvPr id="18" name="Picture 17" descr="EJOurso1color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6" y="5181600"/>
            <a:ext cx="3662518" cy="1524000"/>
          </a:xfrm>
          <a:prstGeom prst="rect">
            <a:avLst/>
          </a:prstGeom>
        </p:spPr>
      </p:pic>
      <p:pic>
        <p:nvPicPr>
          <p:cNvPr id="19" name="Picture 18" descr="BEC_1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74" y="5438550"/>
            <a:ext cx="1122677" cy="1122677"/>
          </a:xfrm>
          <a:prstGeom prst="rect">
            <a:avLst/>
          </a:prstGeom>
          <a:solidFill>
            <a:srgbClr val="FFFFFF">
              <a:shade val="85000"/>
            </a:srgbClr>
          </a:solidFill>
          <a:ln w="50800" cap="sq" cmpd="sng">
            <a:solidFill>
              <a:schemeClr val="accent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BEC_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11" y="5438550"/>
            <a:ext cx="1122677" cy="1122677"/>
          </a:xfrm>
          <a:prstGeom prst="rect">
            <a:avLst/>
          </a:prstGeom>
          <a:solidFill>
            <a:srgbClr val="FFFFFF">
              <a:shade val="85000"/>
            </a:srgbClr>
          </a:solidFill>
          <a:ln w="50800" cap="sq" cmpd="sng">
            <a:solidFill>
              <a:schemeClr val="accent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 descr="BEC_3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48" y="5438550"/>
            <a:ext cx="1122677" cy="1122677"/>
          </a:xfrm>
          <a:prstGeom prst="rect">
            <a:avLst/>
          </a:prstGeom>
          <a:solidFill>
            <a:srgbClr val="FFFFFF">
              <a:shade val="85000"/>
            </a:srgbClr>
          </a:solidFill>
          <a:ln w="50800" cap="sq" cmpd="sng">
            <a:solidFill>
              <a:schemeClr val="accent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525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62484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286000"/>
            <a:ext cx="7010400" cy="3810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96149-1378-4C3A-A1A2-E7B3AA753375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54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2200" y="381000"/>
            <a:ext cx="1828800" cy="57150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334000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DFA8A-DAD0-4AC7-AE70-7F3C353056F9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113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6248400" cy="15240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86000"/>
            <a:ext cx="7010400" cy="381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F9ED2-88CF-4F37-8011-701B1436E118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58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3D3D3-1306-4B26-92FC-34B88A0C7C72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46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62484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286000"/>
            <a:ext cx="3429000" cy="3810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2286000"/>
            <a:ext cx="3429000" cy="3810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C6725-337C-4611-8408-B17F7D8B74C5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24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21B7F-CBBC-4D48-8B92-D7F2E4632039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2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66294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F3D3A-062B-4458-8930-0EB37A93AB78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1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EA071-7B8B-4982-AB0B-9EF16893B9C5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6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D94A7-1920-4791-B756-6FC4EB730477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12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3823C-3005-4470-9AE7-3E3A3D25387A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2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963448"/>
            <a:ext cx="9143998" cy="5079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126479"/>
            <a:ext cx="9143999" cy="731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975" y="1"/>
            <a:ext cx="9143999" cy="963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81000" y="0"/>
            <a:ext cx="8381260" cy="963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  <a:latin typeface="Frutiger 45 Ligh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C43563C-D9B3-4432-B336-144C997D6215}" type="datetime1">
              <a:rPr lang="en-US" smtClean="0">
                <a:solidFill>
                  <a:srgbClr val="E29124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4/9/18</a:t>
            </a:fld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1"/>
                </a:solidFill>
                <a:latin typeface="Frutiger 45 Light"/>
                <a:cs typeface="Frutiger 45 Ligh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accent1"/>
                </a:solidFill>
                <a:latin typeface="Frutiger 45 Light"/>
              </a:defRPr>
            </a:lvl1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F7886C9C-DC18-4195-8FD5-A50AA931D419}" type="slidenum">
              <a:rPr lang="en-US" smtClean="0">
                <a:solidFill>
                  <a:srgbClr val="E29124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E29124"/>
              </a:solidFill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0" y="6126479"/>
            <a:ext cx="9145487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487" y="962396"/>
            <a:ext cx="9145487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71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29124"/>
        </a:buClr>
        <a:buChar char="•"/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29124"/>
        </a:buClr>
        <a:buChar char="–"/>
        <a:defRPr sz="2800">
          <a:solidFill>
            <a:schemeClr val="tx1"/>
          </a:solidFill>
          <a:latin typeface="Calibri" pitchFamily="34" charset="0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E29124"/>
        </a:buClr>
        <a:buChar char="•"/>
        <a:defRPr sz="2400">
          <a:solidFill>
            <a:schemeClr val="tx1"/>
          </a:solidFill>
          <a:latin typeface="Calibri" pitchFamily="34" charset="0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E29124"/>
        </a:buClr>
        <a:buChar char="–"/>
        <a:defRPr sz="2000">
          <a:solidFill>
            <a:schemeClr val="tx1"/>
          </a:solidFill>
          <a:latin typeface="Calibri" pitchFamily="34" charset="0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E29124"/>
        </a:buClr>
        <a:buChar char="»"/>
        <a:defRPr sz="2000">
          <a:solidFill>
            <a:schemeClr val="tx1"/>
          </a:solidFill>
          <a:latin typeface="Calibri" pitchFamily="34" charset="0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E29124"/>
        </a:buClr>
        <a:buChar char="»"/>
        <a:defRPr sz="2000">
          <a:solidFill>
            <a:schemeClr val="tx2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E29124"/>
        </a:buClr>
        <a:buChar char="»"/>
        <a:defRPr sz="2000">
          <a:solidFill>
            <a:schemeClr val="tx2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E29124"/>
        </a:buClr>
        <a:buChar char="»"/>
        <a:defRPr sz="2000">
          <a:solidFill>
            <a:schemeClr val="tx2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E29124"/>
        </a:buClr>
        <a:buChar char="»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su.edu/graduateschool/apply" TargetMode="Externa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msn.com/en-us/money/careersandeducation/the-no-1-job-in-america-pays-over-dollar100000-a-year/ar-AAsirZ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28600" y="685800"/>
            <a:ext cx="9525000" cy="568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4000" dirty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b="1" dirty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3800" b="1" dirty="0" smtClean="0">
                <a:solidFill>
                  <a:srgbClr val="3B2049"/>
                </a:solidFill>
              </a:rPr>
              <a:t>Master of Science in Analytics (MSA)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2400" b="1" dirty="0" smtClean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2400" b="1" dirty="0" smtClean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 smtClean="0">
                <a:solidFill>
                  <a:srgbClr val="3B2049"/>
                </a:solidFill>
              </a:rPr>
              <a:t>Dr. James Davis, Director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2400" b="1" dirty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 smtClean="0">
                <a:solidFill>
                  <a:srgbClr val="3B2049"/>
                </a:solidFill>
              </a:rPr>
              <a:t>Stephenson Department of Entrepreneurship and </a:t>
            </a:r>
            <a:endParaRPr lang="en-US" sz="2400" b="1" dirty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 smtClean="0">
                <a:solidFill>
                  <a:srgbClr val="3B2049"/>
                </a:solidFill>
              </a:rPr>
              <a:t>Information Systems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>
                <a:solidFill>
                  <a:srgbClr val="3B2049"/>
                </a:solidFill>
              </a:rPr>
              <a:t>E.J. </a:t>
            </a:r>
            <a:r>
              <a:rPr lang="en-US" sz="2400" b="1" dirty="0" err="1">
                <a:solidFill>
                  <a:srgbClr val="3B2049"/>
                </a:solidFill>
              </a:rPr>
              <a:t>Ourso</a:t>
            </a:r>
            <a:r>
              <a:rPr lang="en-US" sz="2400" b="1" dirty="0">
                <a:solidFill>
                  <a:srgbClr val="3B2049"/>
                </a:solidFill>
              </a:rPr>
              <a:t> College of Business</a:t>
            </a:r>
            <a:endParaRPr lang="en-US" sz="2400" b="1" dirty="0" smtClean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 smtClean="0">
                <a:solidFill>
                  <a:srgbClr val="3B2049"/>
                </a:solidFill>
              </a:rPr>
              <a:t>Louisiana State University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2000" b="1" dirty="0" smtClean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2000" b="1" dirty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3B2049"/>
                </a:solidFill>
              </a:rPr>
              <a:t>Spring 2018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b="1" dirty="0" smtClean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b="1" dirty="0">
              <a:solidFill>
                <a:srgbClr val="3B2049"/>
              </a:solidFill>
            </a:endParaRPr>
          </a:p>
          <a:p>
            <a:pPr algn="ctr"/>
            <a:endParaRPr lang="fr-FR" b="1" dirty="0" smtClean="0">
              <a:solidFill>
                <a:srgbClr val="3B204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1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51" y="-15121"/>
            <a:ext cx="9144000" cy="990600"/>
          </a:xfrm>
        </p:spPr>
        <p:txBody>
          <a:bodyPr/>
          <a:lstStyle/>
          <a:p>
            <a:r>
              <a:rPr lang="en-US" b="1" dirty="0" smtClean="0"/>
              <a:t>Who is Hiring?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45225" y="3048000"/>
            <a:ext cx="8458200" cy="41148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2500" t="14074" r="12917" b="10370"/>
          <a:stretch/>
        </p:blipFill>
        <p:spPr>
          <a:xfrm>
            <a:off x="-108322" y="1574800"/>
            <a:ext cx="9226922" cy="5257800"/>
          </a:xfrm>
          <a:prstGeom prst="rect">
            <a:avLst/>
          </a:prstGeom>
        </p:spPr>
      </p:pic>
      <p:pic>
        <p:nvPicPr>
          <p:cNvPr id="1032" name="Picture 8" descr="Laitram Co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361951"/>
            <a:ext cx="20383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abfs.com/images/redesign2014/abf-dot-com-logo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05" y="98107"/>
            <a:ext cx="126682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kipp.org/kipp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756" y="76201"/>
            <a:ext cx="1417243" cy="609600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038" name="Picture 14" descr="FedEx Ho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451" y="704850"/>
            <a:ext cx="1508759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7"/>
          <a:srcRect l="36714" t="20720" r="41373" b="67468"/>
          <a:stretch/>
        </p:blipFill>
        <p:spPr bwMode="auto">
          <a:xfrm>
            <a:off x="6242210" y="1035051"/>
            <a:ext cx="1390651" cy="4514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606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31074" y="-140216"/>
            <a:ext cx="124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Sponsored </a:t>
            </a:r>
            <a:endParaRPr lang="en-US" dirty="0">
              <a:solidFill>
                <a:srgbClr val="3B2049"/>
              </a:solidFill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667000" y="1752084"/>
            <a:ext cx="6746246" cy="2370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»"/>
              <a:defRPr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»"/>
              <a:defRPr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»"/>
              <a:defRPr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»"/>
              <a:defRPr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3600" b="1" kern="0" dirty="0" smtClean="0">
                <a:solidFill>
                  <a:srgbClr val="3B2049"/>
                </a:solidFill>
              </a:rPr>
              <a:t>Human Trafficking:</a:t>
            </a:r>
          </a:p>
          <a:p>
            <a:pPr marL="0" indent="0">
              <a:buFontTx/>
              <a:buNone/>
            </a:pPr>
            <a:r>
              <a:rPr lang="en-US" sz="1050" b="1" kern="0" dirty="0" smtClean="0">
                <a:solidFill>
                  <a:srgbClr val="3B2049"/>
                </a:solidFill>
              </a:rPr>
              <a:t>●</a:t>
            </a:r>
            <a:r>
              <a:rPr lang="en-US" b="1" kern="0" dirty="0" smtClean="0">
                <a:solidFill>
                  <a:srgbClr val="3B2049"/>
                </a:solidFill>
              </a:rPr>
              <a:t> Key players, movements, and recommend strategies</a:t>
            </a:r>
            <a:endParaRPr lang="en-US" kern="0" dirty="0">
              <a:solidFill>
                <a:srgbClr val="3B2049"/>
              </a:solidFill>
            </a:endParaRPr>
          </a:p>
        </p:txBody>
      </p:sp>
      <p:pic>
        <p:nvPicPr>
          <p:cNvPr id="11" name="Picture 3" descr="C:\Users\Jim\Dropbox\april14pictures\aDSCN427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6" t="27243"/>
          <a:stretch/>
        </p:blipFill>
        <p:spPr bwMode="auto">
          <a:xfrm>
            <a:off x="5380241" y="3616832"/>
            <a:ext cx="3646922" cy="21336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ick here to visit the LSP 75th Anniversary P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1" y="1752084"/>
            <a:ext cx="2556199" cy="2592716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43137"/>
              </a:srgbClr>
            </a:outerShdw>
            <a:reflection blurRad="6350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083" y="0"/>
            <a:ext cx="8991600" cy="990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Sponsored Projects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9945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3" y="0"/>
            <a:ext cx="8991600" cy="990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Sponsored Projects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31074" y="-140216"/>
            <a:ext cx="124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Sponsored </a:t>
            </a:r>
            <a:endParaRPr lang="en-US" dirty="0">
              <a:solidFill>
                <a:srgbClr val="3B2049"/>
              </a:solidFill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" t="25000" r="3227" b="20833"/>
          <a:stretch/>
        </p:blipFill>
        <p:spPr bwMode="auto">
          <a:xfrm>
            <a:off x="152400" y="1479178"/>
            <a:ext cx="3104091" cy="1200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292100" dist="139700" dir="27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" y="3048000"/>
            <a:ext cx="6026774" cy="2145784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Determining Risk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Of Chronic Diseases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U</a:t>
            </a:r>
            <a:r>
              <a:rPr lang="en-US" b="1" dirty="0" smtClean="0"/>
              <a:t>sing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Consumer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          </a:t>
            </a:r>
            <a:r>
              <a:rPr lang="en-US" sz="4800" b="1" dirty="0" smtClean="0"/>
              <a:t> </a:t>
            </a:r>
            <a:endParaRPr lang="en-US" b="1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3" r="1427"/>
          <a:stretch/>
        </p:blipFill>
        <p:spPr>
          <a:xfrm>
            <a:off x="3389926" y="1981200"/>
            <a:ext cx="5754074" cy="357057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695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3" y="0"/>
            <a:ext cx="8991600" cy="990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Sponsored Projects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31074" y="-140216"/>
            <a:ext cx="124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Sponsored </a:t>
            </a:r>
            <a:endParaRPr lang="en-US" dirty="0">
              <a:solidFill>
                <a:srgbClr val="3B2049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0813" y="1006356"/>
            <a:ext cx="6026774" cy="2145784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If we tell you about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t</a:t>
            </a:r>
            <a:r>
              <a:rPr lang="en-US" b="1" dirty="0" smtClean="0"/>
              <a:t>his project, we’ll…                        </a:t>
            </a:r>
            <a:r>
              <a:rPr lang="en-US" sz="4800" b="1" dirty="0" smtClean="0"/>
              <a:t> </a:t>
            </a:r>
            <a:endParaRPr lang="en-US" b="1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20" y="1021596"/>
            <a:ext cx="5283200" cy="396240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1" t="20314" r="3658" b="37398"/>
          <a:stretch/>
        </p:blipFill>
        <p:spPr>
          <a:xfrm>
            <a:off x="-17307" y="4117340"/>
            <a:ext cx="5063813" cy="198171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67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3" y="0"/>
            <a:ext cx="8991600" cy="990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Sponsored Projects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0" t="78004" r="34732" b="17491"/>
          <a:stretch/>
        </p:blipFill>
        <p:spPr bwMode="auto">
          <a:xfrm>
            <a:off x="-60960" y="1404801"/>
            <a:ext cx="4752337" cy="101835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31074" y="-140216"/>
            <a:ext cx="124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Sponsored </a:t>
            </a:r>
            <a:endParaRPr lang="en-US" dirty="0">
              <a:solidFill>
                <a:srgbClr val="3B204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4" r="4226"/>
          <a:stretch/>
        </p:blipFill>
        <p:spPr>
          <a:xfrm>
            <a:off x="4691377" y="2423159"/>
            <a:ext cx="4631540" cy="316576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09343" y="2590800"/>
            <a:ext cx="446265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Center Analysis: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 technical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Suggest alternative responses</a:t>
            </a:r>
          </a:p>
        </p:txBody>
      </p:sp>
    </p:spTree>
    <p:extLst>
      <p:ext uri="{BB962C8B-B14F-4D97-AF65-F5344CB8AC3E}">
        <p14:creationId xmlns:p14="http://schemas.microsoft.com/office/powerpoint/2010/main" val="217793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3102028" cy="150448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" rotWithShape="0">
              <a:prstClr val="black">
                <a:alpha val="4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19040" y="1217914"/>
            <a:ext cx="640543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 smtClean="0">
                <a:solidFill>
                  <a:srgbClr val="3B2049"/>
                </a:solidFill>
              </a:rPr>
              <a:t>Hurricane Preparedness:</a:t>
            </a:r>
          </a:p>
          <a:p>
            <a:pPr lvl="1"/>
            <a:r>
              <a:rPr lang="en-US" sz="4000" b="1" dirty="0" smtClean="0">
                <a:solidFill>
                  <a:srgbClr val="3B2049"/>
                </a:solidFill>
              </a:rPr>
              <a:t>·  </a:t>
            </a:r>
            <a:r>
              <a:rPr lang="en-US" sz="3200" b="1" dirty="0" smtClean="0">
                <a:solidFill>
                  <a:srgbClr val="3B2049"/>
                </a:solidFill>
              </a:rPr>
              <a:t>Using </a:t>
            </a:r>
            <a:r>
              <a:rPr lang="en-US" sz="3200" b="1" dirty="0">
                <a:solidFill>
                  <a:srgbClr val="3B2049"/>
                </a:solidFill>
              </a:rPr>
              <a:t>historical </a:t>
            </a:r>
            <a:r>
              <a:rPr lang="en-US" sz="3200" b="1" dirty="0" smtClean="0">
                <a:solidFill>
                  <a:srgbClr val="3B2049"/>
                </a:solidFill>
              </a:rPr>
              <a:t>sales data </a:t>
            </a:r>
            <a:r>
              <a:rPr lang="en-US" sz="3200" b="1" dirty="0">
                <a:solidFill>
                  <a:srgbClr val="3B2049"/>
                </a:solidFill>
              </a:rPr>
              <a:t>to </a:t>
            </a:r>
            <a:endParaRPr lang="en-US" sz="3200" b="1" dirty="0" smtClean="0">
              <a:solidFill>
                <a:srgbClr val="3B2049"/>
              </a:solidFill>
            </a:endParaRPr>
          </a:p>
          <a:p>
            <a:pPr lvl="1"/>
            <a:r>
              <a:rPr lang="en-US" sz="3200" b="1" dirty="0">
                <a:solidFill>
                  <a:srgbClr val="3B2049"/>
                </a:solidFill>
              </a:rPr>
              <a:t> </a:t>
            </a:r>
            <a:r>
              <a:rPr lang="en-US" sz="3200" b="1" dirty="0" smtClean="0">
                <a:solidFill>
                  <a:srgbClr val="3B2049"/>
                </a:solidFill>
              </a:rPr>
              <a:t>   right-size </a:t>
            </a:r>
            <a:r>
              <a:rPr lang="en-US" sz="3200" b="1" dirty="0">
                <a:solidFill>
                  <a:srgbClr val="3B2049"/>
                </a:solidFill>
              </a:rPr>
              <a:t>store inventories </a:t>
            </a:r>
            <a:r>
              <a:rPr lang="en-US" sz="3200" b="1" dirty="0" smtClean="0">
                <a:solidFill>
                  <a:srgbClr val="3B2049"/>
                </a:solidFill>
              </a:rPr>
              <a:t> </a:t>
            </a:r>
          </a:p>
          <a:p>
            <a:pPr lvl="1"/>
            <a:r>
              <a:rPr lang="en-US" sz="3200" b="1" dirty="0">
                <a:solidFill>
                  <a:srgbClr val="3B2049"/>
                </a:solidFill>
              </a:rPr>
              <a:t> </a:t>
            </a:r>
            <a:r>
              <a:rPr lang="en-US" sz="3200" b="1" dirty="0" smtClean="0">
                <a:solidFill>
                  <a:srgbClr val="3B2049"/>
                </a:solidFill>
              </a:rPr>
              <a:t>   hurricane landfall</a:t>
            </a:r>
            <a:endParaRPr lang="en-US" sz="3200" b="1" dirty="0">
              <a:solidFill>
                <a:srgbClr val="3B2049"/>
              </a:solidFill>
            </a:endParaRPr>
          </a:p>
        </p:txBody>
      </p:sp>
      <p:pic>
        <p:nvPicPr>
          <p:cNvPr id="1026" name="Picture 2" descr="C:\Users\jvanscot\Desktop\Pictures for BOA\AssocGrocersProject2013\aaDSCN346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8" r="2380" b="18597"/>
          <a:stretch/>
        </p:blipFill>
        <p:spPr bwMode="auto">
          <a:xfrm>
            <a:off x="0" y="3450292"/>
            <a:ext cx="4422067" cy="2630005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vanscot\Desktop\Pictures for BOA\AssocGrocersProject2013\aDSCN351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t="19438" r="2742" b="18193"/>
          <a:stretch/>
        </p:blipFill>
        <p:spPr bwMode="auto">
          <a:xfrm>
            <a:off x="4438642" y="3450292"/>
            <a:ext cx="4705358" cy="2666537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274638"/>
            <a:ext cx="87630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9pPr>
          </a:lstStyle>
          <a:p>
            <a:r>
              <a:rPr lang="en-US" b="1" kern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Sponsored Projects</a:t>
            </a:r>
            <a:endParaRPr lang="en-US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274638"/>
            <a:ext cx="87630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9pPr>
          </a:lstStyle>
          <a:p>
            <a:r>
              <a:rPr lang="en-US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Sponsored Projects</a:t>
            </a:r>
            <a:endParaRPr lang="en-US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990335" y="1447800"/>
            <a:ext cx="5458465" cy="4614822"/>
            <a:chOff x="4070423" y="1393797"/>
            <a:chExt cx="4725910" cy="4402664"/>
          </a:xfrm>
          <a:effectLst>
            <a:outerShdw blurRad="292100" dist="139700" dir="2700000" algn="ctr" rotWithShape="0">
              <a:srgbClr val="000000">
                <a:alpha val="43137"/>
              </a:srgbClr>
            </a:outerShdw>
          </a:effectLst>
        </p:grpSpPr>
        <p:pic>
          <p:nvPicPr>
            <p:cNvPr id="10" name="Picture 5" descr="C:\Users\Jim\Dropbox\april14pictures\aDSCN402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5" r="1104"/>
            <a:stretch/>
          </p:blipFill>
          <p:spPr bwMode="auto">
            <a:xfrm>
              <a:off x="4070423" y="3041102"/>
              <a:ext cx="4435625" cy="2755359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95896" y="1393797"/>
              <a:ext cx="4400437" cy="138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B204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Optimum Maintenance Schedule: </a:t>
              </a:r>
              <a:r>
                <a:rPr lang="en-US" sz="2400" b="1" dirty="0" smtClean="0">
                  <a:solidFill>
                    <a:srgbClr val="3B204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Maximizing garment output and machine longevity</a:t>
              </a:r>
              <a:endParaRPr lang="en-US" sz="2400" b="1" dirty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6200" y="3448772"/>
            <a:ext cx="39141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B2049"/>
                </a:solidFill>
              </a:rPr>
              <a:t>· </a:t>
            </a:r>
            <a:r>
              <a:rPr lang="en-US" sz="2800" b="1" dirty="0" smtClean="0">
                <a:solidFill>
                  <a:srgbClr val="3B2049"/>
                </a:solidFill>
              </a:rPr>
              <a:t>Analyze maintenance records</a:t>
            </a:r>
          </a:p>
          <a:p>
            <a:r>
              <a:rPr lang="en-US" sz="3600" b="1" dirty="0" smtClean="0">
                <a:solidFill>
                  <a:srgbClr val="3B2049"/>
                </a:solidFill>
              </a:rPr>
              <a:t>· </a:t>
            </a:r>
            <a:r>
              <a:rPr lang="en-US" sz="2800" b="1" dirty="0" smtClean="0">
                <a:solidFill>
                  <a:srgbClr val="3B2049"/>
                </a:solidFill>
              </a:rPr>
              <a:t>Forecast preventive maintenance </a:t>
            </a:r>
            <a:endParaRPr lang="en-US" sz="2800" b="1" dirty="0">
              <a:solidFill>
                <a:srgbClr val="3B204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" y="1339592"/>
            <a:ext cx="4197107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40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8367"/>
            <a:ext cx="8991600" cy="990600"/>
          </a:xfrm>
        </p:spPr>
        <p:txBody>
          <a:bodyPr/>
          <a:lstStyle/>
          <a:p>
            <a:r>
              <a:rPr lang="en-US" b="1" dirty="0"/>
              <a:t>Graduate Certificate in Analytics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152400" y="1165167"/>
            <a:ext cx="9220200" cy="477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Graduate degree from Ourso College of Business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/>
              <a:t>Participate in graduation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/>
              <a:t>Less rigorous version of the full-time degree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12 credit-hour program – completed in 9 </a:t>
            </a:r>
            <a:r>
              <a:rPr lang="en-US" b="1" dirty="0" smtClean="0"/>
              <a:t>months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4 course curriculum </a:t>
            </a:r>
            <a:r>
              <a:rPr lang="en-US" sz="2800" b="1" dirty="0" smtClean="0"/>
              <a:t>(descriptive, predictive, prescriptive, and a practicum project)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Application deadline: August 1, 2018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 smtClean="0"/>
              <a:t>Classes start: August 15, 2018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60198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9pPr>
          </a:lstStyle>
          <a:p>
            <a:pPr algn="ctr"/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0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8367"/>
            <a:ext cx="8991600" cy="990600"/>
          </a:xfrm>
        </p:spPr>
        <p:txBody>
          <a:bodyPr/>
          <a:lstStyle/>
          <a:p>
            <a:r>
              <a:rPr lang="en-US" b="1" dirty="0" smtClean="0"/>
              <a:t>Application Process</a:t>
            </a:r>
            <a:endParaRPr lang="en-US" b="1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152400" y="1165167"/>
            <a:ext cx="9220200" cy="477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Apply online through the LSU Graduate </a:t>
            </a:r>
            <a:r>
              <a:rPr lang="en-US" b="1" dirty="0"/>
              <a:t>School website - </a:t>
            </a:r>
            <a:r>
              <a:rPr lang="en-US" b="1" dirty="0" smtClean="0">
                <a:hlinkClick r:id="rId2"/>
              </a:rPr>
              <a:t>www.lsu.edu/graduateschool/apply</a:t>
            </a:r>
            <a:endParaRPr lang="en-US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Select program: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/>
              <a:t>Information Systems and Decision Sciences – Analytics - 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Submit transcripts, 3 recommendations, statement  of purpose &amp; official test scores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Accepting Applications NOW!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/>
              <a:t>International deadline: Dec. 15, 2017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/>
              <a:t>Domestic deadline: March 31, 2018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60198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9pPr>
          </a:lstStyle>
          <a:p>
            <a:pPr algn="ctr"/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6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8367"/>
            <a:ext cx="8991600" cy="990600"/>
          </a:xfrm>
        </p:spPr>
        <p:txBody>
          <a:bodyPr/>
          <a:lstStyle/>
          <a:p>
            <a:r>
              <a:rPr lang="en-US" b="1" dirty="0" smtClean="0"/>
              <a:t>Contact Information:</a:t>
            </a:r>
            <a:endParaRPr lang="en-US" b="1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304800" y="1088966"/>
            <a:ext cx="9220200" cy="477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James Davis, Director:	jamesdavis@lsu.edu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					225-892-0230 (c)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Gabrielle LeBoeuf:</a:t>
            </a: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/>
              <a:t>gleboe2@lsu.edu</a:t>
            </a:r>
            <a:endParaRPr lang="en-US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Do not wait.  APPLY NOW!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60198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9pPr>
          </a:lstStyle>
          <a:p>
            <a:pPr algn="ctr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66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6324" y="2286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</a:rPr>
              <a:t>  </a:t>
            </a:r>
            <a:r>
              <a:rPr lang="en-US" sz="4000" b="1" dirty="0" smtClean="0">
                <a:solidFill>
                  <a:schemeClr val="bg1"/>
                </a:solidFill>
              </a:rPr>
              <a:t>Agenda: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371600"/>
            <a:ext cx="8915400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</a:pPr>
            <a:r>
              <a:rPr lang="en-US" b="1" dirty="0" smtClean="0"/>
              <a:t>Why Offer the MSA?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What is the MSA?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Company Sponsors</a:t>
            </a:r>
          </a:p>
          <a:p>
            <a:pPr>
              <a:spcBef>
                <a:spcPts val="1200"/>
              </a:spcBef>
            </a:pPr>
            <a:r>
              <a:rPr lang="en-US" b="1" dirty="0"/>
              <a:t>Employment </a:t>
            </a:r>
            <a:r>
              <a:rPr lang="en-US" b="1" dirty="0" smtClean="0"/>
              <a:t>and Academic Successes</a:t>
            </a: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 smtClean="0"/>
              <a:t>Project Descriptions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Graduate Certificate in Analytics 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Application Process</a:t>
            </a:r>
          </a:p>
          <a:p>
            <a:pPr>
              <a:spcBef>
                <a:spcPts val="1200"/>
              </a:spcBef>
            </a:pPr>
            <a:endParaRPr lang="en-US" b="1" dirty="0" smtClean="0"/>
          </a:p>
          <a:p>
            <a:pPr marL="457200" lvl="1" indent="0">
              <a:spcBef>
                <a:spcPts val="600"/>
              </a:spcBef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580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2286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Why Offer the MSA?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14800" y="5808077"/>
            <a:ext cx="5013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Worldwide Survey of CIOs, Gartner Jan 2013</a:t>
            </a:r>
            <a:endParaRPr lang="en-US" sz="1600" b="1" i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00011"/>
              </p:ext>
            </p:extLst>
          </p:nvPr>
        </p:nvGraphicFramePr>
        <p:xfrm>
          <a:off x="236220" y="982648"/>
          <a:ext cx="9128760" cy="4503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50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136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sng" strike="noStrike" dirty="0" smtClean="0">
                          <a:effectLst/>
                        </a:rPr>
                        <a:t>TOP </a:t>
                      </a:r>
                      <a:r>
                        <a:rPr lang="en-US" sz="2000" b="1" u="sng" strike="noStrike" dirty="0">
                          <a:effectLst/>
                        </a:rPr>
                        <a:t>10 </a:t>
                      </a:r>
                      <a:r>
                        <a:rPr lang="en-US" sz="2000" b="1" u="sng" strike="noStrike" dirty="0" smtClean="0">
                          <a:effectLst/>
                        </a:rPr>
                        <a:t>BUSINESS</a:t>
                      </a:r>
                      <a:r>
                        <a:rPr lang="en-US" sz="2000" b="1" u="sng" strike="noStrike" baseline="0" dirty="0" smtClean="0">
                          <a:effectLst/>
                        </a:rPr>
                        <a:t> PRIORITIES</a:t>
                      </a:r>
                      <a:endParaRPr lang="en-US" sz="2000" b="1" i="0" u="sng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sng" strike="noStrike" dirty="0" smtClean="0">
                          <a:effectLst/>
                        </a:rPr>
                        <a:t>TOP </a:t>
                      </a:r>
                      <a:r>
                        <a:rPr lang="en-US" sz="2000" b="1" u="sng" strike="noStrike" dirty="0">
                          <a:effectLst/>
                        </a:rPr>
                        <a:t>10 </a:t>
                      </a:r>
                      <a:r>
                        <a:rPr lang="en-US" sz="2000" b="1" u="sng" strike="noStrike" dirty="0" smtClean="0">
                          <a:effectLst/>
                        </a:rPr>
                        <a:t>TECHNOLOGY PRIORITIES</a:t>
                      </a:r>
                      <a:endParaRPr lang="en-US" sz="2000" b="1" i="0" u="sng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Increasing enterprise growth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Analytics and </a:t>
                      </a:r>
                      <a:r>
                        <a:rPr lang="en-US" sz="20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Business Intelligence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Delivering operational results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Mobile technologies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Reducing enterprise costs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Cloud computing 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Attracting and retaining new customers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Collaboration technologies 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Improving IT applications and infrastructure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Legacy modernization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Creating new </a:t>
                      </a:r>
                      <a:r>
                        <a:rPr lang="en-US" sz="2000" b="1" u="none" strike="noStrike" dirty="0" smtClean="0">
                          <a:effectLst/>
                        </a:rPr>
                        <a:t>products/services (</a:t>
                      </a:r>
                      <a:r>
                        <a:rPr lang="en-US" sz="2000" b="1" u="none" strike="noStrike" dirty="0">
                          <a:effectLst/>
                        </a:rPr>
                        <a:t>innovation)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IT management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Improving efficiency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CRM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Attracting and retaining the workforce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Virtualization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Implementing analytics and big data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Security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Improving business processes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ERP Applications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92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782" y="1524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Why Offer the MSA?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en-US" sz="3200" b="1" dirty="0"/>
              <a:t>The No. 1 job in America pays over $100,000 a </a:t>
            </a:r>
            <a:r>
              <a:rPr lang="en-US" sz="3200" b="1" dirty="0" smtClean="0"/>
              <a:t>year</a:t>
            </a:r>
          </a:p>
          <a:p>
            <a:pPr marL="742950" lvl="2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As companies try to understand consumer behavior, data scientists are in high demand. Boasting a median base salary of $110,000 and a job-satisfaction score of 4.4 out of 5, </a:t>
            </a:r>
            <a:r>
              <a:rPr lang="en-US" b="1" dirty="0" smtClean="0"/>
              <a:t>data scientist </a:t>
            </a:r>
            <a:r>
              <a:rPr lang="en-US" b="1" dirty="0"/>
              <a:t>was ranked No. 1 on Glassdoor’s “Best Jobs in America” list in 2016, 2017 and 2018. </a:t>
            </a:r>
            <a:endParaRPr lang="en-US" b="1" dirty="0" smtClean="0"/>
          </a:p>
          <a:p>
            <a:pPr marL="857250" lvl="3" indent="0">
              <a:spcBef>
                <a:spcPts val="1200"/>
              </a:spcBef>
              <a:buNone/>
            </a:pPr>
            <a:r>
              <a:rPr lang="en-US" b="1" dirty="0">
                <a:hlinkClick r:id="rId2"/>
              </a:rPr>
              <a:t>https://</a:t>
            </a:r>
            <a:r>
              <a:rPr lang="en-US" b="1" dirty="0" smtClean="0">
                <a:hlinkClick r:id="rId2"/>
              </a:rPr>
              <a:t>www.msn.com/en-us/money/careersandeducation/the-no-1-job-in-america-pays-over-dollar100000-a-year/ar-AAsirZd</a:t>
            </a:r>
            <a:endParaRPr lang="en-US" b="1" dirty="0" smtClean="0"/>
          </a:p>
          <a:p>
            <a:pPr marL="857250" lvl="3" indent="0">
              <a:spcBef>
                <a:spcPts val="1200"/>
              </a:spcBef>
              <a:buNone/>
            </a:pPr>
            <a:endParaRPr lang="en-US" b="1" dirty="0" smtClean="0"/>
          </a:p>
          <a:p>
            <a:pPr lvl="1">
              <a:spcBef>
                <a:spcPts val="1200"/>
              </a:spcBef>
            </a:pPr>
            <a:endParaRPr lang="en-US" b="1" dirty="0" smtClean="0"/>
          </a:p>
          <a:p>
            <a:pPr marL="0" indent="0">
              <a:spcBef>
                <a:spcPts val="1200"/>
              </a:spcBef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3006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What is the MSA Program?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915400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</a:pPr>
            <a:r>
              <a:rPr lang="en-US" b="1" dirty="0" smtClean="0"/>
              <a:t>1-Year Program (6</a:t>
            </a:r>
            <a:r>
              <a:rPr lang="en-US" b="1" baseline="30000" dirty="0" smtClean="0"/>
              <a:t>th</a:t>
            </a:r>
            <a:r>
              <a:rPr lang="en-US" b="1" dirty="0" smtClean="0"/>
              <a:t> Year)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sz="2400" dirty="0" smtClean="0"/>
              <a:t>Summer (3) Fall (5), Spring (5) Semesters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36 Credit Hours </a:t>
            </a:r>
            <a:r>
              <a:rPr lang="en-US" b="1" dirty="0"/>
              <a:t>(</a:t>
            </a:r>
            <a:r>
              <a:rPr lang="en-US" b="1" dirty="0" smtClean="0"/>
              <a:t>R, Python, SAS workshops)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Full-Time, Part-Time,  &amp; Online</a:t>
            </a:r>
          </a:p>
          <a:p>
            <a:pPr>
              <a:spcBef>
                <a:spcPts val="600"/>
              </a:spcBef>
            </a:pPr>
            <a:r>
              <a:rPr lang="en-US" b="1" dirty="0" smtClean="0"/>
              <a:t>Work on Projects with Company Sponsors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 smtClean="0"/>
              <a:t>      </a:t>
            </a:r>
            <a:r>
              <a:rPr lang="en-US" sz="1800" dirty="0" smtClean="0"/>
              <a:t>Student </a:t>
            </a:r>
            <a:r>
              <a:rPr lang="en-US" sz="1800" dirty="0"/>
              <a:t>groups submit proposals and are selected on a competitive basis</a:t>
            </a:r>
          </a:p>
          <a:p>
            <a:pPr>
              <a:spcBef>
                <a:spcPts val="600"/>
              </a:spcBef>
            </a:pPr>
            <a:r>
              <a:rPr lang="en-US" b="1" dirty="0" smtClean="0"/>
              <a:t>Certifications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    </a:t>
            </a:r>
            <a:endParaRPr lang="en-US" sz="2000" dirty="0" smtClean="0"/>
          </a:p>
          <a:p>
            <a:pPr marL="457200" lvl="1" indent="0">
              <a:spcBef>
                <a:spcPts val="600"/>
              </a:spcBef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2101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4940" y="1524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What is the MSA Program?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474951"/>
              </p:ext>
            </p:extLst>
          </p:nvPr>
        </p:nvGraphicFramePr>
        <p:xfrm>
          <a:off x="-1" y="1447799"/>
          <a:ext cx="9144003" cy="5281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08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170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3082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Summer</a:t>
                      </a:r>
                      <a:endParaRPr lang="en-US" sz="3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Fall</a:t>
                      </a:r>
                      <a:endParaRPr lang="en-US" sz="3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Winter</a:t>
                      </a:r>
                      <a:endParaRPr lang="en-US" sz="3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9001">
                <a:tc>
                  <a:txBody>
                    <a:bodyPr/>
                    <a:lstStyle/>
                    <a:p>
                      <a:endParaRPr lang="en-US" sz="240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Datamining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/ Database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Adv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Data Management</a:t>
                      </a:r>
                      <a:endParaRPr lang="en-US" sz="240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5253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Advanced Statistics 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Multivariate Statistics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Time Series Econometrics</a:t>
                      </a:r>
                      <a:endParaRPr lang="en-US" sz="2400" b="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Statistical Modeling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50265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 Mining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Non-linear Models &amp; Survival Analysis</a:t>
                      </a:r>
                      <a:endParaRPr lang="en-US" sz="240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Healthcare Analytics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CSC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4740 (Big Data Technologies)</a:t>
                      </a:r>
                      <a:endParaRPr lang="en-US" sz="240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Supply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Chain Analytics</a:t>
                      </a:r>
                      <a:endParaRPr lang="en-US" sz="240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24607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SAS Programming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Operations 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Special 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Real-world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project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Real-world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project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67000"/>
            <a:ext cx="357982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Companies Sponsoring Projects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823114" y="3215640"/>
            <a:ext cx="8320886" cy="227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Tx/>
              <a:buNone/>
            </a:pPr>
            <a:endParaRPr lang="en-US" b="1" dirty="0">
              <a:solidFill>
                <a:srgbClr val="3B204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" y="1219200"/>
            <a:ext cx="9144000" cy="42672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All Star Automotive </a:t>
            </a:r>
            <a:r>
              <a:rPr lang="en-US" sz="2000" b="1" dirty="0" smtClean="0"/>
              <a:t>(6)</a:t>
            </a:r>
            <a:r>
              <a:rPr lang="en-US" sz="3000" b="1" dirty="0" smtClean="0"/>
              <a:t>                Shell Corporation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Blue Cross Blue Shield La </a:t>
            </a:r>
            <a:r>
              <a:rPr lang="en-US" sz="2000" b="1" dirty="0" smtClean="0"/>
              <a:t>(5)</a:t>
            </a:r>
            <a:r>
              <a:rPr lang="en-US" sz="3000" b="1" dirty="0" smtClean="0"/>
              <a:t>       The City of New Orleans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Century Link </a:t>
            </a:r>
            <a:r>
              <a:rPr lang="en-US" sz="2000" b="1" dirty="0" smtClean="0"/>
              <a:t>(5) </a:t>
            </a:r>
            <a:r>
              <a:rPr lang="en-US" sz="3000" b="1" dirty="0" smtClean="0"/>
              <a:t>                             The Neill Corporation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</a:t>
            </a:r>
            <a:r>
              <a:rPr lang="en-US" sz="3000" b="1" dirty="0" err="1" smtClean="0"/>
              <a:t>Ochsner</a:t>
            </a:r>
            <a:r>
              <a:rPr lang="en-US" sz="3000" b="1" dirty="0" smtClean="0"/>
              <a:t> Healthcare System </a:t>
            </a:r>
            <a:r>
              <a:rPr lang="en-US" sz="2000" b="1" dirty="0" smtClean="0"/>
              <a:t>(4)   </a:t>
            </a:r>
            <a:r>
              <a:rPr lang="en-US" sz="2800" b="1" dirty="0" err="1" smtClean="0"/>
              <a:t>Centene</a:t>
            </a:r>
            <a:r>
              <a:rPr lang="en-US" sz="2800" b="1" dirty="0" smtClean="0"/>
              <a:t> Corporation</a:t>
            </a:r>
            <a:endParaRPr lang="en-US" sz="20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/>
              <a:t> </a:t>
            </a:r>
            <a:r>
              <a:rPr lang="en-US" sz="3000" b="1" dirty="0" smtClean="0"/>
              <a:t> Dow Chemical </a:t>
            </a:r>
            <a:r>
              <a:rPr lang="en-US" sz="2000" b="1" dirty="0" smtClean="0"/>
              <a:t>(3)</a:t>
            </a:r>
            <a:r>
              <a:rPr lang="en-US" sz="3000" b="1" dirty="0" smtClean="0"/>
              <a:t>                           LSU Basketball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State Police  </a:t>
            </a:r>
            <a:r>
              <a:rPr lang="en-US" sz="2000" b="1" dirty="0" smtClean="0"/>
              <a:t>(2)</a:t>
            </a:r>
            <a:r>
              <a:rPr lang="en-US" sz="3000" b="1" dirty="0" smtClean="0"/>
              <a:t>                              Associated Grocers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/>
              <a:t> </a:t>
            </a:r>
            <a:r>
              <a:rPr lang="en-US" sz="3000" b="1" dirty="0" smtClean="0"/>
              <a:t> Textron</a:t>
            </a:r>
            <a:r>
              <a:rPr lang="en-US" sz="2800" b="1" dirty="0" smtClean="0"/>
              <a:t> </a:t>
            </a:r>
            <a:r>
              <a:rPr lang="en-US" sz="2000" b="1" dirty="0" smtClean="0"/>
              <a:t>(2)                                                           </a:t>
            </a:r>
            <a:r>
              <a:rPr lang="en-US" sz="2800" b="1" dirty="0" smtClean="0"/>
              <a:t>Stuller, Inc.</a:t>
            </a:r>
            <a:endParaRPr lang="en-US" sz="20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</a:t>
            </a:r>
            <a:r>
              <a:rPr lang="en-US" sz="3000" b="1" dirty="0" smtClean="0"/>
              <a:t>Hanes</a:t>
            </a:r>
            <a:r>
              <a:rPr lang="en-US" sz="2800" b="1" dirty="0" smtClean="0"/>
              <a:t> </a:t>
            </a:r>
            <a:r>
              <a:rPr lang="en-US" sz="2000" b="1" dirty="0" smtClean="0"/>
              <a:t>(1)     </a:t>
            </a:r>
            <a:r>
              <a:rPr lang="en-US" sz="3000" b="1" dirty="0" smtClean="0"/>
              <a:t>                                      LSU Tennis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Chevron, LSU Football, LUBA, Texas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/>
              <a:t> </a:t>
            </a:r>
            <a:r>
              <a:rPr lang="en-US" sz="3000" b="1" dirty="0" smtClean="0"/>
              <a:t> Park  and Wildlife, University of Louisiana System 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0" y="5029201"/>
            <a:ext cx="912876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5029200" y="990600"/>
            <a:ext cx="0" cy="4038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7995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9144000" cy="9906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Employment Statistics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823114" y="3215640"/>
            <a:ext cx="8320886" cy="227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Tx/>
              <a:buNone/>
            </a:pPr>
            <a:endParaRPr lang="en-US" b="1" dirty="0">
              <a:solidFill>
                <a:srgbClr val="3B2049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792147"/>
              </p:ext>
            </p:extLst>
          </p:nvPr>
        </p:nvGraphicFramePr>
        <p:xfrm>
          <a:off x="15240" y="1158240"/>
          <a:ext cx="9128760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551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02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66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66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 smtClean="0">
                          <a:effectLst/>
                        </a:rPr>
                        <a:t> 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2014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2015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2016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 smtClean="0">
                          <a:effectLst/>
                        </a:rPr>
                        <a:t>Number </a:t>
                      </a:r>
                      <a:r>
                        <a:rPr lang="en-US" sz="2200" b="1" u="none" strike="noStrike" dirty="0">
                          <a:effectLst/>
                        </a:rPr>
                        <a:t>of </a:t>
                      </a:r>
                      <a:r>
                        <a:rPr lang="en-US" sz="2200" b="1" u="none" strike="noStrike" dirty="0" smtClean="0">
                          <a:effectLst/>
                        </a:rPr>
                        <a:t>Graduates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23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>
                          <a:effectLst/>
                        </a:rPr>
                        <a:t>19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Number </a:t>
                      </a:r>
                      <a:r>
                        <a:rPr lang="en-US" sz="2200" b="1" u="none" strike="noStrike" dirty="0" smtClean="0">
                          <a:effectLst/>
                        </a:rPr>
                        <a:t>Seeking Full-Time Employment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23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17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16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Number </a:t>
                      </a:r>
                      <a:r>
                        <a:rPr lang="en-US" sz="2200" b="1" u="none" strike="noStrike" dirty="0" smtClean="0">
                          <a:effectLst/>
                        </a:rPr>
                        <a:t>Going </a:t>
                      </a:r>
                      <a:r>
                        <a:rPr lang="en-US" sz="2200" b="1" u="none" strike="noStrike" dirty="0">
                          <a:effectLst/>
                        </a:rPr>
                        <a:t>into PhD </a:t>
                      </a:r>
                      <a:r>
                        <a:rPr lang="en-US" sz="2200" b="1" u="none" strike="noStrike" dirty="0" smtClean="0">
                          <a:effectLst/>
                        </a:rPr>
                        <a:t>Program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0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1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>
                          <a:effectLst/>
                        </a:rPr>
                        <a:t>1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Percent </a:t>
                      </a:r>
                      <a:r>
                        <a:rPr lang="en-US" sz="2200" b="1" u="none" strike="noStrike" dirty="0" smtClean="0">
                          <a:effectLst/>
                        </a:rPr>
                        <a:t>Full-Time Jobs </a:t>
                      </a:r>
                      <a:r>
                        <a:rPr lang="en-US" sz="2200" b="1" u="none" strike="noStrike" dirty="0">
                          <a:effectLst/>
                        </a:rPr>
                        <a:t>by </a:t>
                      </a:r>
                      <a:r>
                        <a:rPr lang="en-US" sz="2200" b="1" u="none" strike="noStrike" dirty="0" smtClean="0">
                          <a:effectLst/>
                        </a:rPr>
                        <a:t>Graduation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80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68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68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Average </a:t>
                      </a:r>
                      <a:r>
                        <a:rPr lang="en-US" sz="2200" b="1" u="none" strike="noStrike" dirty="0" smtClean="0">
                          <a:effectLst/>
                        </a:rPr>
                        <a:t>Number </a:t>
                      </a:r>
                      <a:r>
                        <a:rPr lang="en-US" sz="2200" b="1" u="none" strike="noStrike" dirty="0">
                          <a:effectLst/>
                        </a:rPr>
                        <a:t>of </a:t>
                      </a:r>
                      <a:r>
                        <a:rPr lang="en-US" sz="2200" b="1" u="none" strike="noStrike" dirty="0" smtClean="0">
                          <a:effectLst/>
                        </a:rPr>
                        <a:t>Interviews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6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9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>
                          <a:effectLst/>
                        </a:rPr>
                        <a:t>9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Average </a:t>
                      </a:r>
                      <a:r>
                        <a:rPr lang="en-US" sz="2200" b="1" u="none" strike="noStrike" dirty="0" smtClean="0">
                          <a:effectLst/>
                        </a:rPr>
                        <a:t>Number </a:t>
                      </a:r>
                      <a:r>
                        <a:rPr lang="en-US" sz="2200" b="1" u="none" strike="noStrike" dirty="0">
                          <a:effectLst/>
                        </a:rPr>
                        <a:t>of </a:t>
                      </a:r>
                      <a:r>
                        <a:rPr lang="en-US" sz="2200" b="1" u="none" strike="noStrike" dirty="0" smtClean="0">
                          <a:effectLst/>
                        </a:rPr>
                        <a:t>Job Offers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2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2.5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>
                          <a:effectLst/>
                        </a:rPr>
                        <a:t>2.6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Range of </a:t>
                      </a:r>
                      <a:r>
                        <a:rPr lang="en-US" sz="2200" b="1" u="none" strike="noStrike" dirty="0" smtClean="0">
                          <a:effectLst/>
                        </a:rPr>
                        <a:t>Salaries Offered </a:t>
                      </a:r>
                      <a:r>
                        <a:rPr lang="en-US" sz="2200" b="1" u="none" strike="noStrike" dirty="0">
                          <a:effectLst/>
                        </a:rPr>
                        <a:t>($1000)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45-135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40 - </a:t>
                      </a:r>
                      <a:r>
                        <a:rPr lang="en-US" sz="2200" b="1" u="none" strike="noStrike" dirty="0" smtClean="0">
                          <a:effectLst/>
                        </a:rPr>
                        <a:t>215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40 </a:t>
                      </a:r>
                      <a:r>
                        <a:rPr lang="en-US" sz="2200" b="1" u="none" strike="noStrike" dirty="0" smtClean="0">
                          <a:effectLst/>
                        </a:rPr>
                        <a:t>- 215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Average </a:t>
                      </a:r>
                      <a:r>
                        <a:rPr lang="en-US" sz="2200" b="1" u="none" strike="noStrike" dirty="0" smtClean="0">
                          <a:effectLst/>
                        </a:rPr>
                        <a:t>Starting Salary Accepted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$82,500 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$</a:t>
                      </a:r>
                      <a:r>
                        <a:rPr lang="en-US" sz="2200" b="1" u="none" strike="noStrike" dirty="0" smtClean="0">
                          <a:effectLst/>
                        </a:rPr>
                        <a:t>83,000 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>
                          <a:effectLst/>
                        </a:rPr>
                        <a:t>$82,000 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Percent </a:t>
                      </a:r>
                      <a:r>
                        <a:rPr lang="en-US" sz="2200" b="1" u="none" strike="noStrike" dirty="0" smtClean="0">
                          <a:effectLst/>
                        </a:rPr>
                        <a:t>Sharing Job Placement Data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79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73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73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35362"/>
              </p:ext>
            </p:extLst>
          </p:nvPr>
        </p:nvGraphicFramePr>
        <p:xfrm>
          <a:off x="0" y="838200"/>
          <a:ext cx="9143999" cy="5486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875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74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95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95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38553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 smtClean="0">
                          <a:effectLst/>
                        </a:rPr>
                        <a:t>​​ </a:t>
                      </a:r>
                      <a:r>
                        <a:rPr lang="en-US" sz="2400" u="none" strike="noStrike" dirty="0">
                          <a:effectLst/>
                        </a:rPr>
                        <a:t>​ ​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9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2015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​​</a:t>
                      </a:r>
                      <a:r>
                        <a:rPr lang="en-US" sz="1800" b="1" u="none" strike="noStrike" dirty="0" smtClean="0">
                          <a:effectLst/>
                        </a:rPr>
                        <a:t>2016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​​</a:t>
                      </a:r>
                      <a:r>
                        <a:rPr lang="en-US" sz="1800" b="1" u="none" strike="noStrike" dirty="0" smtClean="0">
                          <a:effectLst/>
                        </a:rPr>
                        <a:t>2017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Total number of graduates​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​32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Graduates seeking full-time employment​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363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Percent placed in full-time jobs prior to graduation​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69​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70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68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Average number of interviews​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Average number of job offers​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2.5</a:t>
                      </a:r>
                      <a:r>
                        <a:rPr lang="en-US" sz="1800" b="1" u="none" strike="noStrike" dirty="0">
                          <a:effectLst/>
                        </a:rPr>
                        <a:t>​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​</a:t>
                      </a:r>
                      <a:r>
                        <a:rPr lang="en-US" sz="1800" b="1" u="none" strike="noStrike" dirty="0" smtClean="0">
                          <a:effectLst/>
                        </a:rPr>
                        <a:t>2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Range of salary offered​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$55K </a:t>
                      </a:r>
                      <a:r>
                        <a:rPr lang="en-US" sz="1800" b="1" u="none" strike="noStrike" dirty="0">
                          <a:effectLst/>
                        </a:rPr>
                        <a:t>- </a:t>
                      </a:r>
                      <a:r>
                        <a:rPr lang="en-US" sz="1800" b="1" u="none" strike="noStrike" dirty="0" smtClean="0">
                          <a:effectLst/>
                        </a:rPr>
                        <a:t>215K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$54K </a:t>
                      </a:r>
                      <a:r>
                        <a:rPr lang="en-US" sz="1800" b="1" u="none" strike="noStrike" dirty="0">
                          <a:effectLst/>
                        </a:rPr>
                        <a:t>- </a:t>
                      </a:r>
                      <a:r>
                        <a:rPr lang="en-US" sz="1800" b="1" u="none" strike="noStrike" dirty="0" smtClean="0">
                          <a:effectLst/>
                        </a:rPr>
                        <a:t>115K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$70k-110k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Average starting salary accepted​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$83,000</a:t>
                      </a:r>
                      <a:r>
                        <a:rPr lang="en-US" sz="1800" b="1" u="none" strike="noStrike" dirty="0">
                          <a:effectLst/>
                        </a:rPr>
                        <a:t>​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$85,000</a:t>
                      </a:r>
                      <a:r>
                        <a:rPr lang="en-US" sz="1800" b="1" u="none" strike="noStrike" dirty="0">
                          <a:effectLst/>
                        </a:rPr>
                        <a:t>​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​$86,500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Percent of students sharing salary data​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75​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79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94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83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55" y="8405"/>
            <a:ext cx="9144000" cy="990600"/>
          </a:xfrm>
        </p:spPr>
        <p:txBody>
          <a:bodyPr/>
          <a:lstStyle/>
          <a:p>
            <a:r>
              <a:rPr lang="en-US" b="1" dirty="0" smtClean="0"/>
              <a:t>Who is Hiring?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676400"/>
            <a:ext cx="8458200" cy="41148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823114" y="3215640"/>
            <a:ext cx="8320886" cy="227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500" t="15557" r="12500" b="10370"/>
          <a:stretch/>
        </p:blipFill>
        <p:spPr>
          <a:xfrm>
            <a:off x="0" y="1545167"/>
            <a:ext cx="9144000" cy="53128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0400" y="1780795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77200" y="1806915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6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1683" y="2974387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3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856" y="5024735"/>
            <a:ext cx="1302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3890" y="291084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3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" y="3851638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6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98257" y="456307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5024735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2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43600" y="3031191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3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57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B_PPT_R3">
  <a:themeElements>
    <a:clrScheme name="COB_PPT_R3 13">
      <a:dk1>
        <a:srgbClr val="3B2049"/>
      </a:dk1>
      <a:lt1>
        <a:srgbClr val="FFFFFF"/>
      </a:lt1>
      <a:dk2>
        <a:srgbClr val="3C204A"/>
      </a:dk2>
      <a:lt2>
        <a:srgbClr val="808080"/>
      </a:lt2>
      <a:accent1>
        <a:srgbClr val="E29124"/>
      </a:accent1>
      <a:accent2>
        <a:srgbClr val="6A4681"/>
      </a:accent2>
      <a:accent3>
        <a:srgbClr val="FFFFFF"/>
      </a:accent3>
      <a:accent4>
        <a:srgbClr val="311A3D"/>
      </a:accent4>
      <a:accent5>
        <a:srgbClr val="EEC7AC"/>
      </a:accent5>
      <a:accent6>
        <a:srgbClr val="5F3F74"/>
      </a:accent6>
      <a:hlink>
        <a:srgbClr val="EFAE68"/>
      </a:hlink>
      <a:folHlink>
        <a:srgbClr val="47AA69"/>
      </a:folHlink>
    </a:clrScheme>
    <a:fontScheme name="Custom 2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2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21" charset="-128"/>
          </a:defRPr>
        </a:defPPr>
      </a:lstStyle>
    </a:lnDef>
  </a:objectDefaults>
  <a:extraClrSchemeLst>
    <a:extraClrScheme>
      <a:clrScheme name="COB_PPT_R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_PPT_R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_PPT_R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_PPT_R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_PPT_R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_PPT_R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13">
        <a:dk1>
          <a:srgbClr val="3B2049"/>
        </a:dk1>
        <a:lt1>
          <a:srgbClr val="FFFFFF"/>
        </a:lt1>
        <a:dk2>
          <a:srgbClr val="3C204A"/>
        </a:dk2>
        <a:lt2>
          <a:srgbClr val="808080"/>
        </a:lt2>
        <a:accent1>
          <a:srgbClr val="E29124"/>
        </a:accent1>
        <a:accent2>
          <a:srgbClr val="6A4681"/>
        </a:accent2>
        <a:accent3>
          <a:srgbClr val="FFFFFF"/>
        </a:accent3>
        <a:accent4>
          <a:srgbClr val="311A3D"/>
        </a:accent4>
        <a:accent5>
          <a:srgbClr val="EEC7AC"/>
        </a:accent5>
        <a:accent6>
          <a:srgbClr val="5F3F74"/>
        </a:accent6>
        <a:hlink>
          <a:srgbClr val="EFAE68"/>
        </a:hlink>
        <a:folHlink>
          <a:srgbClr val="47AA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5984</TotalTime>
  <Words>823</Words>
  <Application>Microsoft Macintosh PowerPoint</Application>
  <PresentationFormat>On-screen Show (4:3)</PresentationFormat>
  <Paragraphs>255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Book Antiqua</vt:lpstr>
      <vt:lpstr>Calibri</vt:lpstr>
      <vt:lpstr>Frutiger 45 Light</vt:lpstr>
      <vt:lpstr>Frutiger 65 Bold</vt:lpstr>
      <vt:lpstr>ＭＳ Ｐゴシック</vt:lpstr>
      <vt:lpstr>Verdana</vt:lpstr>
      <vt:lpstr>Wingdings</vt:lpstr>
      <vt:lpstr>Arial</vt:lpstr>
      <vt:lpstr>1_COB_PPT_R3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Companies Sponsoring Projects</vt:lpstr>
      <vt:lpstr>Employment Statistics</vt:lpstr>
      <vt:lpstr>Who is Hiring?</vt:lpstr>
      <vt:lpstr>Who is Hiring?</vt:lpstr>
      <vt:lpstr>  Sponsored Projects</vt:lpstr>
      <vt:lpstr>  Sponsored Projects</vt:lpstr>
      <vt:lpstr>  Sponsored Projects</vt:lpstr>
      <vt:lpstr>  Sponsored Projects</vt:lpstr>
      <vt:lpstr>PowerPoint Presentation</vt:lpstr>
      <vt:lpstr>PowerPoint Presentation</vt:lpstr>
      <vt:lpstr>Graduate Certificate in Analytics</vt:lpstr>
      <vt:lpstr>Application Process</vt:lpstr>
      <vt:lpstr>Contact Information:</vt:lpstr>
    </vt:vector>
  </TitlesOfParts>
  <Company>Your Company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Gulf South Business Systems &amp; Consultants, Inc.</dc:title>
  <dc:creator>Jeff</dc:creator>
  <cp:lastModifiedBy>Microsoft Office User</cp:lastModifiedBy>
  <cp:revision>272</cp:revision>
  <cp:lastPrinted>2014-08-05T21:11:26Z</cp:lastPrinted>
  <dcterms:created xsi:type="dcterms:W3CDTF">2014-08-01T13:13:32Z</dcterms:created>
  <dcterms:modified xsi:type="dcterms:W3CDTF">2018-04-11T16:54:28Z</dcterms:modified>
</cp:coreProperties>
</file>